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2" r:id="rId2"/>
    <p:sldId id="263" r:id="rId3"/>
    <p:sldId id="264" r:id="rId4"/>
    <p:sldId id="279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9" autoAdjust="0"/>
    <p:restoredTop sz="98720" autoAdjust="0"/>
  </p:normalViewPr>
  <p:slideViewPr>
    <p:cSldViewPr>
      <p:cViewPr varScale="1">
        <p:scale>
          <a:sx n="53" d="100"/>
          <a:sy n="53" d="100"/>
        </p:scale>
        <p:origin x="-461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1A3BAA-BEBD-43BC-A7F8-DA4FCB5F5B90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F2488-325C-42E5-9B07-CBD19A59E7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966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987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00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86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620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701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365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075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266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184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156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373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5ADB3-2238-403D-9537-C58414720545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1C9FA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08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Gill Sans"/>
          <a:ea typeface="+mj-ea"/>
          <a:cs typeface="Gill San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bs.org/video/addiction-afsxn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534400" cy="23923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Neurological Disorders</a:t>
            </a:r>
            <a:br>
              <a:rPr lang="en-US" dirty="0" smtClean="0"/>
            </a:br>
            <a:r>
              <a:rPr lang="en-US" dirty="0" smtClean="0"/>
              <a:t>Lesson 5.7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9050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Gill Sans"/>
                <a:cs typeface="Gill Sans"/>
              </a:rPr>
              <a:t>Is addiction a chronic disease?</a:t>
            </a:r>
          </a:p>
        </p:txBody>
      </p:sp>
      <p:pic>
        <p:nvPicPr>
          <p:cNvPr id="9" name="Picture 4" descr="http://i.telegraph.co.uk/multimedia/archive/01522/Lou_1522231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419600"/>
            <a:ext cx="2931177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ttp://hometestingblog.testcountry.com/wp-content/uploads/2010/07/diabetes-testin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667000"/>
            <a:ext cx="3476062" cy="2317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https://encrypted-tbn1.google.com/images?q=tbn:ANd9GcSPDIwqjlFO8GZAib8D26z8Dgk3NjQLGburttYE3g9QERJggrrr3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038600"/>
            <a:ext cx="3352800" cy="2301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1"/>
            <a:ext cx="8229600" cy="1143000"/>
          </a:xfrm>
        </p:spPr>
        <p:txBody>
          <a:bodyPr/>
          <a:lstStyle/>
          <a:p>
            <a:r>
              <a:rPr lang="en-US" dirty="0" smtClean="0"/>
              <a:t>Mike’s Story</a:t>
            </a:r>
            <a:endParaRPr lang="en-US" dirty="0"/>
          </a:p>
        </p:txBody>
      </p:sp>
      <p:pic>
        <p:nvPicPr>
          <p:cNvPr id="2052" name="Picture 4" descr="http://hometestingblog.testcountry.com/wp-content/uploads/2010/07/diabetes-test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2138" y="1332287"/>
            <a:ext cx="3476062" cy="2317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.h-b-f.info/images/insulin%20injecti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2138" y="4030663"/>
            <a:ext cx="3476062" cy="2323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2" descr="data:image/jpeg;base64,/9j/4AAQSkZJRgABAQAAAQABAAD/2wCEAAkGBhQSERQUExQWFRQVGBQUFBQUFRQUFRQVFRYVFBQUFRUXHCYeFxojGRUUHy8gIycpLCwsFR4xNTAqNSYrLCkBCQoKDgwOGg8PFykcHB0pKSwpKSkpKSkpKSkpKSkpKSkpKSkpKSksKSkpKSksKSksKSkpLCkpLCkpKSkpLCksKf/AABEIAQoAvgMBIgACEQEDEQH/xAAcAAABBQEBAQAAAAAAAAAAAAABAgMEBQYABwj/xAA+EAABAwIDBgQEAwcDBAMAAAABAAIRAyEEEjEFBkFRYXETIoGRMqGx8AfB0RQjQlJykuEkgrIzYqLxQ1Nz/8QAGQEAAwEBAQAAAAAAAAAAAAAAAAECBAMF/8QAIhEBAQACAgMAAgMBAAAAAAAAAAECEQMhEjFBIlEEMmET/9oADAMBAAIRAxEAPwD1DKhCUjC2aYSYRhEBKypGbLUITkLoTMghCEuF0IpEQuISyEAEaBuECEtCEj9kwkpyEkBPZaIcglIBURICBaloQlYZuF0JyEgFLZEkIEpRQhMEkrkcqGVLRrLKlBqMLkgEIrlyDCF0IoSgAouP2gyiwveYAjqSToAOJTW29sNw9J1R3DQcSeAHy915jV3iqV67C4nJScXAcHVBb+1rtOcdFzyz064YeT0920Q1oNTynUt4gcj1VG7e3M4w3K3+Z1pGkgHh1vPBZ3FbSpU2B9Z+dzzmAc6x5ZQJls9weJVQdv1qxmjRIpm/iFlyeEE/FYcJPMhcryWus4sY1WL39ymG5e7g4z7RaxVzsreRtVoJLZ6FrT/a50rz2tWeNGOza5jlJBmbjppeeYVNia5EmKhdoScxg6xm4n+lPHOwXjle6gygQvJd3d+q1Mhr4qMFodZ47HjHuvUsDjRVYHN0cARxEdDxXbHLyZ8sLieISYSygV0cwIQRQhMAShF0VxSpkkJCdSSEESgQlZUnKg7FmuC5EBQAXIgIFAcom0MUKYaTYEhp/wB1h84UshZLe7bbKfkfDmVBHElrwQQIGoNtL6wi3SpN1kPxG2m6rWdRaYazI4mYAJh0+ghUmzmUeT3uM5TIggTJazKS4dYjuFF3icKlYkv8jw2XmzrCA1x0JsLjWJjgurY2pSaBRAhxgPa7MY0gtEGR2Ed1mvd2149TS6we6dHxHVcRWc55MMaRBAi3kJzdLwBFhxUnFYWkxpDRVplwI8QuPiOtpEQ1unJY3D4/Fh5aHloNiXMMOGtnESprqFQMcK/hk6zlhwkzLXAz79EapbBkZi17muEeVz2lsOkHzAO84sdb2kFDFbMdUGexcbQ0uETNgZAItyVDim5XS05hwDhB6zfXVKwG1nMdMkDlM+l/zVAuofDefisLtJEjrIiY6r0b8PN7h4jaBMBw5+UmJkA3BPGLdFiKu1mVAZ8ri2A75z8ln6dZ1N8gkOaZ5EEdRodCnLr0mzft9TIFUO4+2nYnB06jzLohxiLjX10V85aGa9AgVyBVJdKAXLkBxQCK5IwISSEpcl6NYrkVykgXIoIAFZD8Q8MwYc1C5wc2C0AAyZsDItdbBZPfWXNDdbg9BF56R/jiozvTpx+3nGytml4iq11QG5mS4AGBfWPMevl0AWmxGwclMfs8MDDpABgmSJ1ymZHI8lXYfaLaLagi8y5pH8LczInlAt/TfVO1Ns5GnwnEOAAgtBaQRzN46QdRpdZ7lMZ21TG5dRM246rSpghxy5fhdyvo9pIIMgyvP8ViGF78wLHOgOiYBHIatGullb4raby3KTHaR34ws/i8HOhk/ehUzlxdP+GUVuMoFhjNLT9yoNZkK5bgHNHmEt+Y/UJFOlPlykjsn57L/npTB5CWSTxvbXW2ivBu+eXlNuo5T9/RVGKoeG9zHajTqOCcylK4We3uv4X1qb8HnpjLJiowfCKjQA4sHAGzo6rXlYX8KsE2jRczN5zle5sRqLEelvRbty14ZTKdMXJjcctUlAlEpKq1zjgigF0pwxQRKATAFBEoBSfxZroRhclRITC4BEhEBIEqo29hmlpc74QPNPJXCj43CCowtOhBSs3FY3xrxbeWs2k92Uj982kNb8M+mkH/AJKe3ZnlF+Av2iPkqP8AETZz8NiIIlk56ZJ5GIH5rS1aD69Jj6TopuYHAzrIm/ZedzY9zb0+DLq6U1XZILtU/S2FCgVsfSwz2h5qPceLWnLqRqdbgq+pbTFanLAefKyzZeUa8ctqXGbKGrz5eXFQcJtZmZzadFxLLXEE3iA0363VhtDDuqEC8AzqRpopGDw+UQABOpAue51K6TqdpuO7uJOHrtePhjoVnN99jQGVmjiGP7TI/NarDYZM7zYTPhag6T7f4lPC6qOSbi33CxjX1W5QQWsdTcDe0SB6Fp/uW9Kxu5Ozcry8NytDYiAJcRGYxqSPu62TivQ/jzWLzf5dlyJJQXEpJcu/tl9OJuhmSXFCVRF5kcybldKQLLkMyTKEpjtcF3BKlEtQyqFOhcuCMIAOSCEtyEINnN9t02Y7DuZpUAPhu5O1APQx81hdwM37NWwlUFtTDvLS06hj5I9jm9wvXIWY23u3GJbjKPx5fDrsH/y0uBH/AHtIBHOIXDmw8sXfh5PDLtltobFZAaGiGiGyS7KOTZPl9FI2PswCWjVWuJw83FweKh4Y5HzFoK83fb1pNzSkxeGLXEeybw4U3aeMiMrYJuc1/QKHRY4yTqbn/CMrtcmonUwurMDmkHQiD62SKacalLqpymzv4TUi3D1QST+9eLkkgt8pF+3zW7esv+H+B8KniAT8WIqPHQODXW9/ktO8r2cL+MeFyT8qQm04miq2igUmUpJKRx0rsyTKBKqQqWCuCbDkuUaPcXy4hFcVIALkEZsg3QkooIGnJLglwgUGp9o7OAlzRa5I5EmSe0/VUGJphnmOg1W2IVNtDZOuW45cR+qwfyOG/wBsW7+Pzz+uTznae1nvJLKDyyPI92VgPofMB6KDTwtapepULGfyUzln/dqVscZhyBAA9Roqf9mqGZNlkuWvj05ljoiiYAEqRTCDMNHdOrnv9OeVW+7m02U87XkNFnBziALWIJK0QeHAEEEHQgyD2I1WBrtssjhd66uFquFF+Vmd3k1ZHEZTbnovR4ObrVebz8Pe49rKbcvNdjfijVua7WvbMDKAxwtw4FXuB/Eig8w9j6Y/mJDm+sXHstXnKyXGxqyklN0MUyo0OY4OadC0gj3CU5yv2RErpXJJKfoil0pJciCjY00krkGou0SAFcV0IoMFy5cEUCECEUCkAScsmBqmcfjG0abqjphsCGiXOcbBrRxJKliW0XOeA12UyBfLIiM3EidVyy5Jj0vHjtZza1FpIcNDraL8D2IEg8VUYjCcirLaWP8A9d4Js2pQeWf/AKYapf8A8Hu9lEe/gvJ5Pyu3rcV60qnUoTeRTKzVHmNVzjpUTEkBpJ0AJPYarynFV5cTzze5krd74bWDaRYDd1j0HH9PVefVBJHU/f5LdwzrbHy3tMw9mAe6dNUaXUfMQJvH37osqg/f3C7xnsWuydt1sOZpvLZ1g2PcaFa7Zv4hPkeKMw4wAD6RHzlYRpTwMCePBPdiNR7Rs/atKuzPTqNMfE1xDXt7hxuOolPyvH9kY51Oq14iWGwIkSNZ58l6jgt5KOIYIyseIBa3yieUC3qrnJd6qbj+k4uQLk3mXZ1ocWtXErnIJKFcgEUicuXLinTcEuo1rGl79ACYSmQ2C7iYCze8+089JzLkk5RTaWB1QcYzEQOevZZeXm8eo7YYfalh4xdKjUd5WtreLlN/KycggdYKm7fxJGEqll3mlUyWN3ZDBt1j5Kjxm2jQpUyWPJzBrGMZcw1zsjQSP4WOMnhz0WRxe9tXFYWpWxIZTp0atB1FrM4L6jXGplJcfOcoA0AHiF2oAWXd7aNBvrinUDs3FyXOFSoXE2zCo2mXAgWAIDhHVXe0vK6W/A8B7Dza64Kz+8fiYzLQptcG0RLaXxS1tw9r4GYFptbVsalbfCYvCfsVGnUdOVgaDHma4SD8+Ci4TKe3bHLTK1MZGqq8VjHGYUzaFNrqhDT5eekjnCze8+1GNpmjTuT8ZB+EC+X1Sx4v9dMuTUZja+KNWprIHHpzUSnQm/3HNLYbdXfS8fROv8ob2HzC0y6ZLdkBtvkm20YMjX1/JScvlCcpU7SnKkwHEG4tztf9U82oHE+gRqNEd+X17pnD0YjiONoI/UJ7LR/xSGSLE6et1IwWJLdCR6qEDIYPu1k4HQlaPF6pu9tTxqIk+Zvld15H1H0VqCvOt29qeFVbJ8roDuxtPoY+a3+dbOPLcZs5qtuSgEklcVSSiulIKMpDZRTlECb6fYA900ExicVky6gEmSASYax77Af0qM7rG1ePdjtq4nMG5bnPpfTQWXnm+O2aNF1anVHiVHWp02Ob5bXfXc0ywE2AHmygxEyo34g77ve3wKBLWAfvHwA4ggRTB1Buc0RHwzMrFYUhjZY2X3OYizIOoH8T+Mmw6nTz9b7a/S1qbfq+LnxD3OkPAw7HeGygHsyHKCHCmS20QXQSSRN6/au0HV2EQGU2/wDTptLiGk6ul13OPElQHN1m5153Jue/VKa+WEK9Db0vdWua2IwUDSmWvJNhTr0WPDY4tL6VQdyFmKu2f9TXDfgNWqWjkC9xCtdxccGVcO4kAOomkbTelVeQItPlgdJVJvFsyjRxVRtHOAHEhlSCSCZDqbh8TIcNbwRrNubrhZtaznabxIIkaiREhYXaeENOq5hdLWmGtiAeUga+62mzqohVW8OHis0j+NmU6aT1B6eyeM7VyetsrSYSR1JPYafqncWbqSxkPef5PKO/FQ33cutZ5+0kM8qcIhqNBqFQTZIERDUKQkfJLr2gJtj4BPK6VEN0wcziYsItzMuP1C46fdkMKD4YJ1d5j6/4hdVNkqrSfhn/AA9RH1XouysUXUKZ4lon0t+S8zD4Degn5r0Ld5/+nZ/u/wCRhaeG9s/L1NvTfGXCosSdt1ANUqnvI8agfNadxn1W18RdnWQbvSY+H5pbN6Z/hPuEbh6a0PTG0KkU3GJgHXhIyk+xKzzd6RxB+X6p0bzN46dR8ipyks0c6rzTaFNtKm6kWTVpuqMuLBmYkPiLzNj1mLCa7dvHeFWE6XB5QfsLSb47LFPEGoLtLAAZkkGfDLuzcrZ5grF0/LUHdefP02baTefZRjPTYAAP3hkkk8XZdAOyytGpFlvKjBWw4DQXPBbnaXRmA0LTNzAFjyWQ2zs/w3yAcpJtEFhn4SnjfgX269YGkD/9Ncd8tUNke7He6ut9dglhZUY05W5sxg2Bc1oueEjNI4uIvCzu4Za/ENpvMNeWOPU0nB8erc49VuvxO2tTotGHaB4tXz1IPwUgfI3pmLQezTzU6u1z2xuDfC0Gwd3X4vE0XlgdRpOJqF5GUkNkNjV18pPe6ytCutls7eyhh9ntM/v21KkNEAudMyT/ACwR3iEenTO9MPvXs8YetUa2Ic97wBPlBOUDp8JI6Qs7SF1N2tjnVqrnOJJJkk9gEzhW8VccL0lMEBCm2TK6U4ywQXpHr6qJivgcOYDfcx+alVCouJPlPdv1CSofKj1DJASw+yZomXhJVSqp4dAtvu5ipoAcW29DcfmsLXN1e7G2j4WuhbHqDb6ldeLPVcOTHcbSvN+yZy6ffVWL8Meia/ZDay2M9Qg3Xt+YSG1I+SsGYIw7qCPVQq2DcDcFAEOBH3zSgNefySG0Ybdcxtz6pGb3hpvNFlQNzNvTPMOgQ3s5sQeDmBYjFYfK7mLFp5g3B9l6u3wxgK3iWaSzMf5bQw9L8egXneOpZpaYztJykfxtmTHXjHdefn1nWvDuLDZdY5ctocAPaY++qXUcyp+6rg2kCpAJE8+d7eyghnkHMRp80mrUJgyZjUa/eqkIu0Nm1MBXp1WnM1rmvp1B8LiL5TyPCOSb322p4m0X1plldlGozjAdSbDZ6GW9wVo9ibVBaaVRwLHDL4bgHMd1M6cbjRQN6dzjTpHKc9FpzMqNlxoTdzXDV1MkzPAzzMuZavaoocPjUmoTc5SWzBdFgTwnmoNTBVGDNGZumdnmHrFweisH40imWAwH5S61zoQCdYkAwqulZdoLxc9SpNNsCExRZJKkC6HM40JdRKYzjysmaz1SfZpwVdtV8M9R8rqyCp9rMJuTpopntR6hVlnqUvACXk8goOBqfu45E/O6sdnNhpPMn2FkXpRRMlTGGyiBSqQShV60ShKUEh4grftkPYS4ITVcpzZ5uU1iIlHwEuFtAmmBpmwTpNk00XSCZsnEhtQssWvY7M10Oa6LwQeEZh6rA7z7Mo+If2Zz6TgYdSc4PYCNDTJhwGnPutjRdFVp5X+dwstvbgWeO5htB8juhu1w5jmFk55qytHFfiLs/E+ICx5is3WxAqAfxgfWPzQrsjWx++KzlV76TgHFzXAy1wPlMaEFaDCbQGIp6htVkZhpmH87en0PouLrejLK3PXmFf7D3vfhzBDarNCx4m3eFnaovwPTimC6OY9EqI7erDsrYh1WhT8Fr4Phts1rgADEQIOvqo9HBuLZ4tY1zpm5jSwNzB9k8+pKRiJbYGAbdxrBHf6K8cr9TUVj9fdSqLVDe4giONu/3dT8KPRURyppHqobypeI/JRCi0oS/ToqjHkmforWu6yr8XTJCMVK7CP1HY/l+i0FOnDQOQVBhKX74D1Ku6lUkwAnn76ECmLlSQVHpBPgqBXrbmBOvp5mg8Qmnp3CvvHNb6yuouy6a2SMayHJ2pRhw7hM43Uo30RklJbU5gj0SEthugEZhmBnmnd4ditq4RtYNzBmbxCAS4eaxAF7CPQpcXUnH7SY3CTFTxKDi9jaRy+KCZLH82c+MNsuPNN4unH7eNbRxLW5m3c06cR3g3BVVhsY6nVY9ktgjXiDYtI5ESFcbW2liKr3PdTbLiSTHE9G2Co6zKjntaW+YkQANZMC64YtPxrqzw7zMBiSP6SNWnso5Y7ipOx35atelrJLmzx4j3CW+mHXbw1bxH6hGtVztQg1Jq1DEcvuCpBoFN1KMfEY6DVV4l5K9jC94A01nvz9OHVWwpwPZN06flkC/wCSdqP+k+vFMt7pjEHRRtEt7kglcrXSQzUuU288Eqo+FFrVoY46cB3NgqkFQ8DWAqOJ9FY0BMlZ/QiFoMOQGgKsoIkMARc5Bq5xUCvXXkpsVSDofRP1AQmnLay6XGFp+IB0g8tCFC2lh8rj/hTt3q3nATm2qAJdzS3o9M+WrgEooOfCZJGGbmBCQyzodoczXdnAsd8nT6KNRxZDuhMKfiGg3CVgeYbwbFqUyWkh7W82h3QHS/dS/wAM9gftO0aTKgmlTa+q5uUNBDRlaLf97m+y0m8uCzsYY0zZ3zYC0ADmb3U/8HsAKeKxZOvh0iw8AwuJI9w32WO/jl4teN3jtnN8t3m4TE4evRzZKhqU3NN8r6TiAJ5ZQNeSq8ZTyVMwsDcfVer47Z5dWqNiTQqsxlIQDma7yV6fq2f7lit9diGjVLmj9zUJLCNBN8vTUx6Ixz3dVGWP2KKiPE0gO4SQAeV+BVdtTDOa7zCDOh111T1ZwaJ4q12NtmnVZ4OJE0zZr7B1J3DzctI9ir3pOt9k7BoUhRr1KskMpkiNc7iGU/YmfRUBrT/hbfam7NKnRqeHi2NpuALhVa6fKZgOYDPC0arzlzoNlHv0qSfUvOm3VOqivqOTZBKcwv1XkNWpmMBMbTMAN9Sp1CiAqnHVZee6qf4SJWbGXqrPDPj4voT7EKvxPxjoB87qfhWnhbmnkEo1jo1o7klKGGc74j/j0/8Aaa84uDI4jj6IirPEjoo9G9z2hhyL2I6H8iq/xR27rQ12yIVLWpQYWuXbPYf2RW/eC/FXGNMz3VDhiBeLq5e4T7ceiKUqpxlCLqDUKv61AFpF/WCqXEYcgwnKLEDxDmV3g3ZmwqbwoKssFUgopQrE4QOBa4SOR0St3t3p8bI5zB4fhwDfzPa8AE8sjv7lOq07Sr/diiG0yTq8uPo2B+q48kmu3XEzs2i7O1zvjE0nHmDdrvp7KFt3ZYe19MiWG8dLyBygqbjKz6by5hibC3HhY89O6hbP2m2o25J5zqHCxnrNiFidnj+8WyDQqFjrjVjuDmnQ9+fVUoreG4E3abObzH6r2Te/dsV6UtgFt2u4Dm13Q27Lx/aGz3NcWuEEG/5LvhluJ0sMXiczRDpaWxxiOHyVY+l2TLaL26HTgup4sGxsfkeyX5RUkpfhoeGi6sAmnYrgEbpaGrVytJ5BUmGZmJJ0Ek/UqVtKuXEMHC7u/L0/NJxFHLRdGp+lp+S64zUJAY/M4u5mVa4UWVThRKuaDUsgkN0TtKDNvkkNZYqRh6Vlzk2b3UnnbuoeOw0iVb4B5NiSRyNwo20mAGwjstTgoWtVgx91Ddqnz8XqrT9WACYx2GGWU9RTlf4D98lKqof4vdLpJLh5yizUffJUlb4d0iIHt+i0WHApuyGGtYwQSdc3xfNUGA+Nndv/ACC0+WWum9nC/qs/NXbBExzGvYXNIeByM2434Qb+i8928XYSt44k0KseNA/6bphtWBwOh6ieKkbwVnU6xyOLJ1yktm3GNVMwvnwpD/MCCDmvIIuDKy3rt0SMLtM2E2IGlwQdPRQtr7t4XE3fNKppnYbHu02PyVLu68/sNMzeInjAe8ATyiyz28OId4TPMdXcSqk3UxLx/wCHOIbJpZa7edMifVroPtKye1N2MTTkvw9VgH8TqbmgH+qIU/AY6o2Mr3i40c4cRyK9JOKf+zO87rtAPmN5mZVS2Ha8VOBfqU3XrZfK27zyvl690/tx5DbEi/AxyUfZzRGnJd0wrB4GLnVOYqgTpy/VTKaRUcZ1XO5dnIoMHSIJkXFiOPdWdBNYj42+n5p4BVewmMZbupFNqj4PT1UoFPHEV//Z"/>
          <p:cNvSpPr>
            <a:spLocks noChangeAspect="1" noChangeArrowheads="1"/>
          </p:cNvSpPr>
          <p:nvPr/>
        </p:nvSpPr>
        <p:spPr bwMode="auto">
          <a:xfrm>
            <a:off x="155575" y="-30480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4" descr="http://4.bp.blogspot.com/-doE3s4Le3lk/Te5th_zk6cI/AAAAAAAAAHs/j_pxJb1PISE/s1600/asian1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516062"/>
            <a:ext cx="3276600" cy="4582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840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https://encrypted-tbn1.google.com/images?q=tbn:ANd9GcSPDIwqjlFO8GZAib8D26z8Dgk3NjQLGburttYE3g9QERJggrrr3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105" y="319410"/>
            <a:ext cx="3352800" cy="2301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Carol’s Story</a:t>
            </a:r>
            <a:endParaRPr lang="en-US" dirty="0"/>
          </a:p>
        </p:txBody>
      </p:sp>
      <p:pic>
        <p:nvPicPr>
          <p:cNvPr id="3076" name="Picture 4" descr="http://www.blackenterprise.com/wp-content/blogs.dir/1/files/2011/09/Norman-Christina-620x48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1706562"/>
            <a:ext cx="4371229" cy="3384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4"/>
          <p:cNvGrpSpPr/>
          <p:nvPr/>
        </p:nvGrpSpPr>
        <p:grpSpPr>
          <a:xfrm>
            <a:off x="5638800" y="2514600"/>
            <a:ext cx="3428999" cy="3832780"/>
            <a:chOff x="5410200" y="2949020"/>
            <a:chExt cx="3428999" cy="3832780"/>
          </a:xfrm>
        </p:grpSpPr>
        <p:pic>
          <p:nvPicPr>
            <p:cNvPr id="3080" name="Picture 8" descr="http://sitemaker.umich.edu/ucsf/files/tia.gif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48" t="34462" r="42230" b="4322"/>
            <a:stretch/>
          </p:blipFill>
          <p:spPr bwMode="auto">
            <a:xfrm>
              <a:off x="5410200" y="3079376"/>
              <a:ext cx="3083859" cy="37024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5410200" y="2949020"/>
              <a:ext cx="3249705" cy="1841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 rot="5400000">
              <a:off x="6795246" y="4154773"/>
              <a:ext cx="3249705" cy="838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0140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Laura’s Story</a:t>
            </a:r>
            <a:endParaRPr lang="en-US" dirty="0"/>
          </a:p>
        </p:txBody>
      </p:sp>
      <p:pic>
        <p:nvPicPr>
          <p:cNvPr id="4098" name="Picture 2" descr="https://encrypted-tbn3.google.com/images?q=tbn:ANd9GcRT0NfaJUprlMIH9IcKIGnmAovMUiUkzhnlrxjLZ2CyM1KZG-N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1706562"/>
            <a:ext cx="3532015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s://encrypted-tbn1.google.com/images?q=tbn:ANd9GcQJezjPaz_6Iai_M8H0TaAjzAbdD0m6CfChxVvUoXvXVvc-mZEUg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173162"/>
            <a:ext cx="3886200" cy="2435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s://encrypted-tbn3.google.com/images?q=tbn:ANd9GcTxCXq7Kkc5R-ZJYSDK58k6A9KvlYDx0UPWxVLIw_VsWsx6jzKQAQ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773485"/>
            <a:ext cx="3886200" cy="257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316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Lenny’s Story</a:t>
            </a:r>
            <a:endParaRPr lang="en-US" dirty="0"/>
          </a:p>
        </p:txBody>
      </p:sp>
      <p:pic>
        <p:nvPicPr>
          <p:cNvPr id="5122" name="Picture 2" descr="https://encrypted-tbn2.google.com/images?q=tbn:ANd9GcTZQiRC6m7K0VhssTTLk19qkBZpkfq4yDSIiofIcGBtF6Wssu2kH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858962"/>
            <a:ext cx="4367132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s://encrypted-tbn1.google.com/images?q=tbn:ANd9GcQFF3b-b9D8NE7ZI-cnJkh_y4RSjt4gjTbaLh7EQIjB-1eoiA5OYOWdzH9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22" b="-2022"/>
          <a:stretch/>
        </p:blipFill>
        <p:spPr bwMode="auto">
          <a:xfrm>
            <a:off x="5257800" y="3750514"/>
            <a:ext cx="3593429" cy="2438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s://encrypted-tbn2.google.com/images?q=tbn:ANd9GcTD4NakZiMHRA_K0tEPH1PaZjI1TUCAqds_GXs1wkCCgfkdfKKZpw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93"/>
          <a:stretch/>
        </p:blipFill>
        <p:spPr bwMode="auto">
          <a:xfrm>
            <a:off x="5245771" y="1211541"/>
            <a:ext cx="3593429" cy="2171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363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1"/>
            <a:ext cx="8229600" cy="1143000"/>
          </a:xfrm>
        </p:spPr>
        <p:txBody>
          <a:bodyPr/>
          <a:lstStyle/>
          <a:p>
            <a:r>
              <a:rPr lang="en-US" dirty="0" smtClean="0"/>
              <a:t>Daniel’s Story</a:t>
            </a:r>
            <a:endParaRPr lang="en-US" dirty="0"/>
          </a:p>
        </p:txBody>
      </p:sp>
      <p:pic>
        <p:nvPicPr>
          <p:cNvPr id="4" name="Picture 2" descr="http://www.countyofnapa.org/uploadedImages/County_Image_Library/Categories/Sheriff/Drugs-Teen-using-an-inhalant.jpg"/>
          <p:cNvPicPr>
            <a:picLocks noChangeAspect="1" noChangeArrowheads="1"/>
          </p:cNvPicPr>
          <p:nvPr/>
        </p:nvPicPr>
        <p:blipFill rotWithShape="1">
          <a:blip r:embed="rId2"/>
          <a:srcRect l="6010" t="4536" r="5038"/>
          <a:stretch/>
        </p:blipFill>
        <p:spPr bwMode="auto">
          <a:xfrm>
            <a:off x="5227320" y="4137343"/>
            <a:ext cx="2788920" cy="2244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2" descr="data:image/jpeg;base64,/9j/4AAQSkZJRgABAQAAAQABAAD/2wCEAAkGBhQQEBQUEhQUFBUWFRUUFRUXFBQUFBQXFBQVFBQUFBQXHCYeFxwkGhQUHy8gJCcpLC0sFh4xNTAqNSYrLCkBCQoKDgwOGg8PGiwcHCQpKSkpLCkpKSkpKSksKSkpKSwsLCkpKSwsLCwsLCwpLCwpLCkpKSkpKSwsLCwpLCksLP/AABEIALwBDAMBIgACEQEDEQH/xAAcAAABBQEBAQAAAAAAAAAAAAAAAQIEBQYHAwj/xABEEAABAwEFBQYEAgcFCQEAAAABAAIRAwQFEiExBkFRYYEHEyJxkaEyQrHBYvAUI1JygtHhM3OSsvEXJDRDU2Oio9II/8QAGQEAAwEBAQAAAAAAAAAAAAAAAAEDAgQF/8QAJREBAQEAAgMAAgEEAwAAAAAAAAECETEDEiEyQVETImGxQoGR/9oADAMBAAIRAxEAPwDr6UJEoQ0VCEIAQhCQCEICDPCEIQAhJKJQCykKEIBpQhCAFi9pNpccBn9mHQHbnkan93hx14Ky2t2iFECgyDUqDxcKbDliPM7h1WIjvX03TIaThbPhyyDiN4H1zUPJv9R0+HH/ACrzvuh+kOpUz8DXFzvxPgH2JHuFSXhgpuNXAXEz3bXHIBuQIAE6YfUb1f067YaJzl2fN5BHn8SobW/vngxMgxwDWmGDlJzUZV7FEHPqgudAEiGNAa0RMZDU6J9lu6XkauyHvB65gK1s1hIiNYhm4Ej4n+UD29ZIs4pOPGHGTloDr1I6gJ8s+rOWKyd460ni1wB4QHNbHCA4KbYrQ+rTgwajRmD84LZLmjjGIOG+ZGcqTZYb3gykNwRA4g6eX0XoKBZ3TgIkOYTwewtFP1BOfIp+xeqLWtLWkggh0DE3cYGThuxRr+0Bx1o7Za2CYaNcQGhaZnQ5FpEgj8R35q1vOsMngYhHiGWKAQZA4znHHGOAVfYHzTLRDw0lwkDMHE1wj9kiMt0jgtsX+FRXJa9tRoMTLZIMgQHCesdV628MDzObHxUbxAfrHAyD7aqyqtD2YYiDhc31w+Tgcp35qurU5p0xvbLfuPqtcs8G2qn4BBDgDEH4mmPoTOW4hRKNbKDuOm4g/SCve2jA8E6Fpa7phM+YkHoorRhmfzucPoU2b26JsB2giyYbNaZdZi7wVNHWcuObp1w7yBmMyMpC7PTedCQ6RLXiIe3plMEaZEZjgPlb9JgtPmHDcROXp911Psv21c11OxVnS0ub+ivOreNnd+EgnDwOW8Q5eGdTl1opieUxUTWCUJAlCZFQhCAEIQkAhCEGcESkQgFlCRCACUSkQgBeVstYo0n1HaMaXHnA06mB1XqqTbOqW2N2GZLmt/xTE8pwpW8Q8zm8Ob2u83VBVqu+J5ILhxHxHpMD90cFHu+8AwCcpa4DLSIgT5OlTrHY24qTdQHDzIZTc52XNzwT+6FQ3oC0tJyY1uEAAyc4cPUBcfbv6RbJbiXEHLCJJ5900CPIx6KfTcRlTAmC0E56NAgN0+E89VWDCQS0/F4WjpO/94ZrUbI3WaxxQYBLR1Gvv+ZRRmcrGx3T/YkgkkuB4+Jhn2BCptogWucSMzLYHAjEPdoXQLLTaxjMWtJzg/lga0T5FrsQ5FUF53a60UXCCXu8TeOfwt9AOpCXSnc+OfUbRjLiBMvG7c5wBnhl6Sra2iXOa0ZAOIG7wuhvQ4jnyUrYq5m06lYVgS+JpjMBw+b/AAlod5TvXpfFnc0B8RjJ+EeEYj3eQ4Aj35oZ4+MBbHOcCWznn01n1B9VI2cqAVHEjINAcN4OJoI8jGXmFpLLdIggxk2M9YBkH1y6lVtssbaDnGIyxafEwTBad8fYKk1z8SubPqFVscZiM2MefxYmNfkP4jko1ZpLcxGYceog/nkp9mtAe2P2WAAdSAR0wp1qsGIFu8wJ6yUueBxzGdvITRad5c7pJgfQKDVfPv6t4+h9VbW+ngp58cuhgfzVDiMTzPvIVsoa+UrXTHAyp1irEhsEtc0yHDVrmnE0jyIHsoNE+Hyk+4+0qTYX/rHTzP3+3unWY+ntn70/SrJQrmJqUmudGmPR8csQKmrGdkNu7y7Q3/pVajR5OOMfUrZrc6YvawASwlQtMhCEIAQhCRhCEIASykQgBCEIAQhCAFR7aVg2yOB1c5oA4wZPtKvFzLtQvt3eOpMMBjGt4+OoQ92nBuEdVjd4yp4pzpmn34G1MjoyvHIhrdPQjyCgXzbu9ojAQMXjJ4TUxa8M3t6hUJovDgTvxSeAw5helOzOqUqbJGIEtA1JBdOQGfzaKHHDp9rVlcFidUqsa0EgF/He1oBPpK65dWzb6dMBsNMCTOnPTVTdltk6dko08v1mBuN28uzcfqB/CFd97ub6nT+qPXn7T9+PmWC2g2ctDnQyoC4jxxIlsGGvOjgc8uCgWOy2vVxdzE6EGDny3jkOm8t9uZTJDqlNrtcMsDv8JdKoql9AOziDo4aeZH3ErGpItj21HlY7M55mr8skVGiHjKc4mcpUV91v/RG98ySGyI/Zfm5rhqDk078xuWwu0B2YUm8qQwFa9Pif9TjXDkFpBY1r2mYyE6kA6O4mI58dxVLb7QXMDCPDJLOLCdQ07gtZf1naHOjIbxuy5KpsNNlQ54QNJP2CnPimpzXO69N9B4ezNsmfI6yBorVt/l+4Ak5E6b9/BdKdcFJoMsc5rgfkcIdxHAEe4PFYS+btp0XuDS1rdcOjyeDWb+kDLRU9pe0bi5+xnr5tneExkBGXM5gT0k+apPlPmOu5Xb7oc+ZyHxRv3anjBHqq21WfDAOU5HzByP09Sq54c+pe0WznM/un6KRSEVOg9SB/NRWMP1/0UqnUgjLzjiMx91usR2zsTrg2Ssz5m1jI5OY0j/K4dF0IrlHYcTjtQJywsIHPE4z6OhdYTz0Wu1ihCFpgIQhACEIQYQhCCCEIQYQhCCCEIQAFxXtAae/rPAM4q7tOD20mnoAeq7Uua7U3eBVtTXD4nB7D+FxxxH7/ANFLy9L+Htzuw0xEOzDQ/KJkuwiY8g4LU7FXMK1rpNIzYTWfyMfCemXRZ2m4UWVHfO+tl5NAY33LyuldmV14GuqHXDh5kvdie48SYHQKPdX6jd1HEDISfRZy8LttlbLvadKnJxNpFwqPH7JrHNs7yAFpsGSj1KBW7Gc64cz2p7P3VaZZS7mgDUxuce8fVcBozGZMDWd+XMJl37PPYxraJaXh2Yc93dlv7JBGvMR1XR6lhxauPoF6WW6mtz15nP20Wbm6VzvOPv7Nuiy93TYCIIGYBxAE7g7eF625/hKkHLRQba7IrXU4Tz/drlzLaJhdUeBv9FB2epVW1AKdGTOdZ8uY0T8rG5q2vlmCrJPTzUq62b2xO8HQ85Gi55XXqfuKPbPaO22cFtKo97xWwgNsjBQdSwAipjgmS4luEnLCZWftd7PdH6Q1p0HeMaWEHCC6WO4EkSN4K6XXpveIc2p/C6R9VV2q5GmZpPPM4Z+qpdc/pKeOzqsVRrNc0gxvOL9oHeDx5LJX4A0mMwTHLSfuuhPuIUyS1uHiJ1+yxe1F3hjC7MuxDM55J4v1Py5syzzHRnmIj8lPpM8Ljyy6TOXVeFIyY/PmpoeOkADy/OavXLHQexi3Ybc9h/5tEx503YvpIXaCvn7s4eG3lZtQ7vC3LQtdTOXlIlfQJWslpYoQhaTCEITAQhCAEIQgBCEJAIQhMBCEJALnPapae6II1NNo9KhiPQroy5L2w2gmuwCPCxgPUl0nyDlPydK+L8mUrDFToud89Zr3cwA4A9Th9V2jY6jFHzd9AB9SVy42Nr2taSAAGkR+BwaRHGDPRdR2GfNlB/G4ehUM9urXzNaMBNellRrXaMIlWtc8lteFqtoZqn2GsagxaN3c+azNGbZXjPu2k4t2Ij5Ry4+i1psoLcOgiMso8lPNuvrp8mZiTP7/ANIbr8szandCtS7wmAzvG4yRuDZknkoV8Xq1oM5JaOyVlonGKNMvGji0FwJ3yd6o9qbsfVBweiWrqQ/HMe3zll7wtIr1PDppO5SrBaO5eGHQ6HhyWdq7Lnve8D6jXDg44cjwlT6oe8zw0jcfyFF0c8uhWUy0E5JbQMlCuS046Tc84zUms5U/Sf7Zy9WZrnG21mcaZw6TLvLiumXssTtHTxUn/ulYz8o8v3LmlEeKPVOfVyHmPaZQD4jyj+RlI7h19c12PObzsrsBq3jQdupNqVCfIQ2eroXeCVx3sZqOpurODcTS2m1wA8QEudibx3S3flGeR7Ax2IS3MHQjMJ5GlmhCFtMkpUiRAOQmoQDkJJQgFQhIgBKkRKAVCQJUALlPaRQx2wtO8U58jl+fJdVlYnbG5DWt9kIyFSabjuBZiqZ/w4lPyT4r4r/d9ZK22fBgDgZNQlhjUEnL6ey6NsUzDZfN7z6lUO2Fx1GspPpiRSy0k+E4qbzy1aeiv9kLT3llDhve/LgcUx7rmz807d8XP/a8dUWZ2ptj4bTpiX1HYWDid58gJJPJaJ4lVNuphtoa+NGFoPDERMei3v7GPFxNcpVxXQLPTDZkx4jxO9WqyLNuaeLu6Yc+oZhoGYgxLjoBmNeKmPstortDnvdTGItNNkBw3Nl8Hrlv1RNSTiDXi1q87vC6rVm73BVlqr0gPE8JG7OYXwKlSIkuc/EOAEEaqrteylSq4zWhoynAJJknKD5dSlq6/hvGfF+9Ilrosd8JH55Knq2PDK8qtwWumyo+WEUy4DVpcGxJb0M9FBtt8voFrao+JuIcwd8qK9zJ1eVrdtv7moAfhd7eavbXXgLJWW2B+WoKv7S+LOwu1w/TT2hEK/VVedqWWvx/6p0bwY65BWttryclT3mJbmYG88t5TjG78c7aMId5x9ZhMiHexU600sTpaPDP1/IUJzSAZ6HqZH5+665Xn2cNt2bbSuslqLMBqUqsMe0NDjOjCJIyzK7sbM05lufPM9TvXLOyfZvHTZWeyMy+m+AWuAdgqU38D4WOaebl1glayWlokKVIVtMiEhQgFQkQkCoQiUwEIlIgFQkQgFQiUkoBSV51KYMFwBwnEORGUj1KchKnPh5e0jMiFDsVVmJ7acCCCQOJ3x0T6tkY74mg/nesjc8Wa+rTRbkytRZVAnRzNY5Q53oo6ljpzrNln1toUa30MUeilSke2UuBLxXObdYqd2Wv9NqNc6jUa9hwtktqOgARlGKGwfNQr/7dKQaRZqb3P8L2lwwgOEEsqN3g5iWnceS6ZartZXpPpVWhzHiC06FcU2k7ELRTqk2ZwrUSZAJArM5EGA/zBk8EpniN617X/KysH/6BJqONos0Uy1oaKT5eHAmS41IBBBGWUYd85SaXbzQxPDrNWDMiwh1NzifmDxIDd0QSqKn2Ovw+JpLomWvDvXCclDqdl1RuQp1HbhqEXcKeHX+P/U53bVUe9ze4pik5/hJc7vKbHEA4g3J5HiO7WM4Vje142e10y9j2uDmtptccnZuJIwnNswdR9Qsl/sytZJwsDQCRNR4aMuBEkjmFpdn9jGWWHVHiq8aANhjTynM+Z6AKe7Kv4sbl+z4l7E3A9tOagjE/wDeG8euSt9p7RhaGjcrCw1PGAdwn8+yze0Fqx1DyWG7fqqKi2kAmDwmOOfBSVnrXfbW2tzDlhwtB3ExJHLVElvTFsnb1q3aH44gSGxHEkl329FBsex1otto7mm0eHx1Hn4WggRJ5xkFqrFdVau4NZQqFxjMtc1kHe5zhAHNdA2UuptnNcDPxUmueNHvZTh7hyDnFvk0K3jl5Q8vrJ8WlzXa2y2alRbpTY1g5wNVKQiF0uRapClSFMjSkSlNJSBUJuJKCgHISIlACEIQCoSJUAJEIQYQgpMSAVcs7RLY+yXtZ7SJgU2OG4ODXOZUZ1a/3XUQVz3tiwmhQGXeGo6OOAN8fScPosb6b8f5N/YbY2rTa9hxNc0OaeLXCQVJCxnZrWm7aR1DXVG+TWvMR7+q2FKrKnKtY9BqlqnJBCY9shaZVdcE7gVFqOedGhWT6MJjqcBTsdE8ljO2mi7V7h5KkDvGtHeNAlUz7MGS4nco2L+1128RacAed8LM1qmJxKsLbasjzVXiSZtMtVoFJjqjvhY0uPONB1MDqsr2eU3Wi9rMSMRNfvHzoQ2XuJndClbc2rDRZTHzOl38Og9TPQLV9h2z0NfantGYwUicyDJ7xw4ZQPVdPjnxx+XXN4daeeB/p5LxpUgwQMgvQlNV3OEkoJSIORbpCgFBTZNKYU8phSBEIQgxKJQhBCU4FNQgHoTQUYkA5BKbKRAKSkQhIwuLdsdYm1sb8op5Qc5kgkjd/qu0FYftE2Z76k6oxhdUxscSBJADSwtgZxocuazrpvHaZ2S0YuqiTvNU/+x38loqssPL6Ko7N6eC7aAP/AHPeq8q/tDZUnRHrZrUHBe5WfqNcwy30XnV2hDR4pBR7fyf9PnpdVqoUavUyWeqbTtJ16rxte0LcPxaLF03MJ9otAzlZy+rw3Dcq23bR5mDKpK1vLlPtW8R7V7RJTGFeDc17tyTYZDbx/wCspDgwn1d/RdW7FQ8XZ4hDe+qFh4jIOjliBVDdvZ6LxqCtVfFJn6vAPic7UkncAD1XUbvsLKFJlKk0NYwYWtGgGv1k9V1eP8Y4/J+VSCU0lKmkqiRCU1CEGuEIRKbJCmkJyRIEDUsJQlKA8yE0pzkwpgoKVNQgzkJsolHAOSSmyiUgdKSU1CAWUjxIgoXnUtDWkAuAJ0E5nyCA9bMwNEDLPdlqZPvKfUXnZnb0+oVDt1ccIVdqqLyswcFePbKgW2zHcp2K5rn96WKDlks/aXkZSVtL2o8VkbazNTimogtbKkMpwvJpUhgTZKClLkmBI4IDoXZ6f91f/fO/ysWlWY7PP+Ef/fO/yMWmcV14/GOHyflQSmEoJTSVtkpK8y5DnJEBdoQiUMhKkQgFlEpEjigEcV5kpXFeZKYOSyvOU7EkDpSSm4kYkA6UJiJQZ68rTam024nGB7k8AN6gWy/6dPIeJ3AfzWcq291erULjOAYQM8IJ1A9ljW5OlM+O3tZ1dpHueWtAaAJ4nhHBLs+zGatQ5ukNk5kNifcz6LP1HYajhxE/f7q12UtX617D87JHmw//ACfZQtt7dOczPTV2d0BPcV4MMJznplZ9I56TvAVHr1FAdaDxStakMvSyNcsbeV2DOFp7ZXKoLc8mVKrTpnv0OCvR1OFJc1HdIZRsC8KylvCg2h6BVjs9tQ6xvOWOm742TGnzNO4wuj3XfVK1MxUnTxacnN5ObuXHCm2W1VKLw+m5zXDeDHTmOSrjyWfEd+OX67gvNxXHr128t7XNe2vDZgju6fhOnDMfRbnY7bIWxop1SG1wDkBDagGrm8DxarzUrnuLGnQhMLlplekpsoCE2Cgp0rzlEpg4uTHOSOK8nFAK5ybKQlNlBnpZTJQgHSgujXJRrfaDTpucIkCc9FibbeVSufG4kcBkBpuWNb9W849mute0NGnliDncGmfdZ+879dU1OEbm6eUqBRpBokATn/L7BV1vrEuHnHuo63avnxyJ92vlznO3SeqbctYE1PxPd/T6IccNIxwlQLieZb1P1WFFhbD8LuHhPXMe0+ibZrYaVRr26tIcBx4ieYkdU+0DN43YX/8Aj4h7quLvD1j3IQbptKu17Q9plrgCDyKa+oszsVbnOFSmc2twubxBdMjyylaCsUCI9oeoYEuXtWKjUjJWa3IfaqBIyVDeFE8Ffvdkqm8jkUqcZ5zITtAlq6plYoJFruUCqVLtRgKC9BUxrU7uk6kF7BIKi+WeCOP2VfY7a6m8OaS0gyCDBB4g7lYXo6Q7oFSjVVz0jvt0C6O1OqwBtoYKomC9sNfHMfC7XlotbZ9trHUaHd+xs/K+WuHmFxVhyHlKXGQqe1TuY//Z"/>
          <p:cNvSpPr>
            <a:spLocks noChangeAspect="1" noChangeArrowheads="1"/>
          </p:cNvSpPr>
          <p:nvPr/>
        </p:nvSpPr>
        <p:spPr bwMode="auto">
          <a:xfrm>
            <a:off x="155575" y="-30480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 descr="http://www.newenglandbehavioral.com/images/happy-teenage-boy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335" y="2145427"/>
            <a:ext cx="38100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encrypted-tbn1.google.com/images?q=tbn:ANd9GcRbGZoL-IrAziFsR_DUqFK9MLaUVLb3aHc4zuB122zpleiw5ih_e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7320" y="1287463"/>
            <a:ext cx="2788920" cy="2631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482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the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Who was cured of their disease? What is the difference between treatment and cure?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How are the treatments for the different diseases similar? How are they different? 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How were the actions and strategies that the individuals took to deal with their diseases similar? How were they different?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4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000" dirty="0" smtClean="0"/>
              <a:t>Addiction is a Chronic Disease</a:t>
            </a:r>
            <a:endParaRPr lang="en-US" sz="30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304800" y="1219200"/>
            <a:ext cx="8153400" cy="1219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Drug addiction results in chronic effects on brain activity, just as heart disease results in chronic effects on heart activity.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09590" y="3350651"/>
            <a:ext cx="86094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smtClean="0"/>
              <a:t>Brain</a:t>
            </a:r>
            <a:endParaRPr lang="en-US" sz="2500" dirty="0"/>
          </a:p>
        </p:txBody>
      </p:sp>
      <p:sp>
        <p:nvSpPr>
          <p:cNvPr id="8" name="TextBox 7"/>
          <p:cNvSpPr txBox="1"/>
          <p:nvPr/>
        </p:nvSpPr>
        <p:spPr>
          <a:xfrm>
            <a:off x="921210" y="5287962"/>
            <a:ext cx="91884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smtClean="0"/>
              <a:t>Heart</a:t>
            </a:r>
            <a:endParaRPr lang="en-US" sz="2500" dirty="0"/>
          </a:p>
        </p:txBody>
      </p:sp>
      <p:grpSp>
        <p:nvGrpSpPr>
          <p:cNvPr id="2" name="Group 8"/>
          <p:cNvGrpSpPr/>
          <p:nvPr/>
        </p:nvGrpSpPr>
        <p:grpSpPr>
          <a:xfrm>
            <a:off x="2099068" y="2413271"/>
            <a:ext cx="5185652" cy="3988253"/>
            <a:chOff x="2099068" y="2764109"/>
            <a:chExt cx="5185652" cy="3988253"/>
          </a:xfrm>
        </p:grpSpPr>
        <p:pic>
          <p:nvPicPr>
            <p:cNvPr id="44035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03120" y="2764109"/>
              <a:ext cx="5181600" cy="3988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2495308" y="4712515"/>
              <a:ext cx="1441998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Healthy brain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514600" y="6383030"/>
              <a:ext cx="1464375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Healthy heart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693920" y="4722797"/>
              <a:ext cx="1559209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Addicted brain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678680" y="6383030"/>
              <a:ext cx="1633781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Diseased heart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103120" y="2764109"/>
              <a:ext cx="563880" cy="28389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099068" y="5092129"/>
              <a:ext cx="563880" cy="28389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3459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525963"/>
          </a:xfrm>
        </p:spPr>
        <p:txBody>
          <a:bodyPr>
            <a:normAutofit lnSpcReduction="10000"/>
          </a:bodyPr>
          <a:lstStyle/>
          <a:p>
            <a:r>
              <a:rPr lang="en-US" sz="3000" dirty="0" smtClean="0"/>
              <a:t>You are an advisor to a government agency that needs to decide whether or not insurance companies should be required to cover treatment for addiction. </a:t>
            </a:r>
          </a:p>
          <a:p>
            <a:endParaRPr lang="en-US" sz="3000" dirty="0" smtClean="0"/>
          </a:p>
          <a:p>
            <a:r>
              <a:rPr lang="en-US" sz="3000" dirty="0" smtClean="0"/>
              <a:t>Write a paragraph to help the agency make the right choice. </a:t>
            </a:r>
            <a:endParaRPr lang="en-US" sz="3000" dirty="0" smtClean="0"/>
          </a:p>
          <a:p>
            <a:endParaRPr lang="en-US" sz="3000" dirty="0"/>
          </a:p>
          <a:p>
            <a:r>
              <a:rPr lang="en-US" sz="3000" smtClean="0">
                <a:hlinkClick r:id="rId2"/>
              </a:rPr>
              <a:t>Nova - Addiction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63307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Now: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000" dirty="0" smtClean="0"/>
              <a:t>Define the term disease.</a:t>
            </a:r>
          </a:p>
          <a:p>
            <a:r>
              <a:rPr lang="en-US" sz="3000" dirty="0" smtClean="0"/>
              <a:t>Categorize the following diseases as acute or chronic. 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1219200" y="3094037"/>
            <a:ext cx="4343400" cy="35353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300" dirty="0" smtClean="0"/>
              <a:t>High blood pressure</a:t>
            </a:r>
          </a:p>
          <a:p>
            <a:r>
              <a:rPr lang="en-US" sz="2300" dirty="0" smtClean="0"/>
              <a:t>Type I diabetes</a:t>
            </a:r>
          </a:p>
          <a:p>
            <a:r>
              <a:rPr lang="en-US" sz="2300" dirty="0" smtClean="0"/>
              <a:t>Strep throat</a:t>
            </a:r>
          </a:p>
          <a:p>
            <a:r>
              <a:rPr lang="en-US" sz="2300" dirty="0" smtClean="0"/>
              <a:t>Common cold</a:t>
            </a:r>
          </a:p>
          <a:p>
            <a:r>
              <a:rPr lang="en-US" sz="2300" dirty="0" smtClean="0"/>
              <a:t>Chickenpox</a:t>
            </a:r>
          </a:p>
          <a:p>
            <a:r>
              <a:rPr lang="en-US" sz="2300" dirty="0" smtClean="0"/>
              <a:t>HIV</a:t>
            </a:r>
          </a:p>
          <a:p>
            <a:r>
              <a:rPr lang="en-US" sz="2300" dirty="0" smtClean="0"/>
              <a:t>Depression</a:t>
            </a:r>
          </a:p>
          <a:p>
            <a:r>
              <a:rPr lang="en-US" sz="2300" dirty="0" smtClean="0"/>
              <a:t>Meningitis</a:t>
            </a:r>
            <a:endParaRPr lang="en-US" sz="2300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5105400" y="3094037"/>
            <a:ext cx="4038600" cy="35353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300" dirty="0" smtClean="0"/>
              <a:t>Pneumonia</a:t>
            </a:r>
          </a:p>
          <a:p>
            <a:r>
              <a:rPr lang="en-US" sz="2300" dirty="0" smtClean="0"/>
              <a:t>Asthma</a:t>
            </a:r>
          </a:p>
          <a:p>
            <a:r>
              <a:rPr lang="en-US" sz="2300" dirty="0" smtClean="0"/>
              <a:t>Arthritis</a:t>
            </a:r>
          </a:p>
          <a:p>
            <a:r>
              <a:rPr lang="en-US" sz="2300" dirty="0" smtClean="0"/>
              <a:t>Cancer</a:t>
            </a:r>
          </a:p>
          <a:p>
            <a:r>
              <a:rPr lang="en-US" sz="2300" dirty="0" smtClean="0"/>
              <a:t>Ear infection</a:t>
            </a:r>
          </a:p>
          <a:p>
            <a:r>
              <a:rPr lang="en-US" sz="2300" dirty="0" smtClean="0"/>
              <a:t>Epilepsy</a:t>
            </a:r>
          </a:p>
          <a:p>
            <a:r>
              <a:rPr lang="en-US" sz="2300" dirty="0" smtClean="0"/>
              <a:t>Multiple sclerosis </a:t>
            </a:r>
          </a:p>
          <a:p>
            <a:r>
              <a:rPr lang="en-US" sz="2300" dirty="0" smtClean="0"/>
              <a:t>Addiction</a:t>
            </a:r>
          </a:p>
          <a:p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45863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disease?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12954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Abnormal condition affecting the body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415009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Acute </a:t>
            </a:r>
            <a:r>
              <a:rPr lang="en-US" dirty="0" err="1" smtClean="0"/>
              <a:t>vs</a:t>
            </a:r>
            <a:r>
              <a:rPr lang="en-US" dirty="0" smtClean="0"/>
              <a:t> Chronic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would you describe </a:t>
            </a:r>
            <a:r>
              <a:rPr lang="en-US" u="sng" dirty="0" smtClean="0"/>
              <a:t>acute</a:t>
            </a:r>
            <a:r>
              <a:rPr lang="en-US" dirty="0" smtClean="0"/>
              <a:t> diseases?</a:t>
            </a:r>
          </a:p>
          <a:p>
            <a:pPr lvl="1"/>
            <a:r>
              <a:rPr lang="en-US" dirty="0" smtClean="0"/>
              <a:t>Short duration but may be very intense and have a rapid onset. </a:t>
            </a:r>
          </a:p>
          <a:p>
            <a:endParaRPr lang="en-US" dirty="0" smtClean="0"/>
          </a:p>
          <a:p>
            <a:r>
              <a:rPr lang="en-US" dirty="0" smtClean="0"/>
              <a:t>How would you describe </a:t>
            </a:r>
            <a:r>
              <a:rPr lang="en-US" u="sng" dirty="0" smtClean="0"/>
              <a:t>chronic</a:t>
            </a:r>
            <a:r>
              <a:rPr lang="en-US" dirty="0" smtClean="0"/>
              <a:t> diseases?</a:t>
            </a:r>
          </a:p>
          <a:p>
            <a:pPr lvl="1"/>
            <a:r>
              <a:rPr lang="en-US" dirty="0" smtClean="0"/>
              <a:t>Persist over a long period of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072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Acute Conditions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77962"/>
            <a:ext cx="8229600" cy="1981199"/>
          </a:xfrm>
        </p:spPr>
        <p:txBody>
          <a:bodyPr>
            <a:normAutofit/>
          </a:bodyPr>
          <a:lstStyle/>
          <a:p>
            <a:r>
              <a:rPr lang="en-US" dirty="0" smtClean="0"/>
              <a:t>Which of the “Do Now” diseases are acute?</a:t>
            </a:r>
          </a:p>
          <a:p>
            <a:pPr lvl="1"/>
            <a:r>
              <a:rPr lang="en-US" dirty="0" smtClean="0"/>
              <a:t>Short duration.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1752600" y="2895599"/>
            <a:ext cx="4343400" cy="35353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dirty="0" smtClean="0"/>
              <a:t>Strep throat</a:t>
            </a:r>
          </a:p>
          <a:p>
            <a:r>
              <a:rPr lang="en-US" sz="2500" dirty="0" smtClean="0"/>
              <a:t>Common cold</a:t>
            </a:r>
          </a:p>
          <a:p>
            <a:r>
              <a:rPr lang="en-US" sz="2500" dirty="0" smtClean="0"/>
              <a:t>Chickenpox</a:t>
            </a:r>
          </a:p>
          <a:p>
            <a:r>
              <a:rPr lang="en-US" sz="2500" dirty="0" smtClean="0"/>
              <a:t>Meningitis</a:t>
            </a:r>
          </a:p>
          <a:p>
            <a:r>
              <a:rPr lang="en-US" sz="2500" dirty="0" smtClean="0"/>
              <a:t>Pneumonia</a:t>
            </a:r>
          </a:p>
          <a:p>
            <a:r>
              <a:rPr lang="en-US" sz="2500" dirty="0"/>
              <a:t>Ear infection</a:t>
            </a:r>
          </a:p>
          <a:p>
            <a:endParaRPr lang="en-US" sz="2500" dirty="0"/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061312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Chronic Conditions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77963"/>
            <a:ext cx="8229600" cy="106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Which of the “Do Now” disease are chronic?</a:t>
            </a:r>
          </a:p>
          <a:p>
            <a:pPr lvl="1"/>
            <a:r>
              <a:rPr lang="en-US" dirty="0" smtClean="0"/>
              <a:t>Persist for a long period of time. 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685800" y="2925762"/>
            <a:ext cx="4343400" cy="35353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dirty="0" smtClean="0"/>
              <a:t>High blood pressure</a:t>
            </a:r>
          </a:p>
          <a:p>
            <a:r>
              <a:rPr lang="en-US" sz="2500" dirty="0" smtClean="0"/>
              <a:t>Type I diabetes</a:t>
            </a:r>
          </a:p>
          <a:p>
            <a:r>
              <a:rPr lang="en-US" sz="2500" dirty="0" smtClean="0"/>
              <a:t>HIV</a:t>
            </a:r>
          </a:p>
          <a:p>
            <a:r>
              <a:rPr lang="en-US" sz="2500" dirty="0" smtClean="0"/>
              <a:t>Depression</a:t>
            </a:r>
          </a:p>
          <a:p>
            <a:r>
              <a:rPr lang="en-US" sz="2500" dirty="0"/>
              <a:t>Asthma</a:t>
            </a:r>
          </a:p>
          <a:p>
            <a:endParaRPr lang="en-US" sz="2500" dirty="0" smtClean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5105400" y="2925762"/>
            <a:ext cx="4038600" cy="35353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dirty="0"/>
              <a:t>Arthritis</a:t>
            </a:r>
          </a:p>
          <a:p>
            <a:r>
              <a:rPr lang="en-US" sz="2500" dirty="0" smtClean="0"/>
              <a:t>Cancer</a:t>
            </a:r>
          </a:p>
          <a:p>
            <a:r>
              <a:rPr lang="en-US" sz="2500" dirty="0" smtClean="0"/>
              <a:t>Epilepsy</a:t>
            </a:r>
          </a:p>
          <a:p>
            <a:r>
              <a:rPr lang="en-US" sz="2500" dirty="0" smtClean="0"/>
              <a:t>Multiple sclerosis </a:t>
            </a:r>
          </a:p>
          <a:p>
            <a:r>
              <a:rPr lang="en-US" sz="2500" dirty="0" smtClean="0"/>
              <a:t>Addiction</a:t>
            </a:r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6881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Why is addiction considered to be a chronic disease?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/>
          </a:bodyPr>
          <a:lstStyle/>
          <a:p>
            <a:r>
              <a:rPr lang="en-US" sz="3000" dirty="0" smtClean="0"/>
              <a:t>Addiction causes changes in the brain.</a:t>
            </a:r>
          </a:p>
          <a:p>
            <a:endParaRPr lang="en-US" sz="3000" dirty="0" smtClean="0"/>
          </a:p>
          <a:p>
            <a:r>
              <a:rPr lang="en-US" sz="3000" dirty="0" smtClean="0"/>
              <a:t>Addiction is the compulsive, non-voluntary use of drugs.</a:t>
            </a:r>
          </a:p>
          <a:p>
            <a:pPr marL="0" indent="0">
              <a:buNone/>
            </a:pPr>
            <a:endParaRPr lang="en-US" sz="3000" dirty="0"/>
          </a:p>
          <a:p>
            <a:r>
              <a:rPr lang="en-US" sz="3000" dirty="0" smtClean="0"/>
              <a:t>People are never completely cured of their addictions.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376504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Dealing with Chronic Disease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3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Ruth’s Story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00"/>
          <a:stretch/>
        </p:blipFill>
        <p:spPr bwMode="auto">
          <a:xfrm>
            <a:off x="4936404" y="2547938"/>
            <a:ext cx="4105544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http://i.telegraph.co.uk/multimedia/archive/01522/Lou_1522231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438400"/>
            <a:ext cx="4381500" cy="273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170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1542</TotalTime>
  <Words>345</Words>
  <Application>Microsoft Office PowerPoint</Application>
  <PresentationFormat>On-screen Show (4:3)</PresentationFormat>
  <Paragraphs>84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Neurological Disorders Lesson 5.7 </vt:lpstr>
      <vt:lpstr>Do Now:</vt:lpstr>
      <vt:lpstr>What is a disease?</vt:lpstr>
      <vt:lpstr>Acute vs Chronic</vt:lpstr>
      <vt:lpstr>Acute Conditions</vt:lpstr>
      <vt:lpstr>Chronic Conditions</vt:lpstr>
      <vt:lpstr>Why is addiction considered to be a chronic disease?</vt:lpstr>
      <vt:lpstr>Dealing with Chronic Disease</vt:lpstr>
      <vt:lpstr>Ruth’s Story</vt:lpstr>
      <vt:lpstr>Mike’s Story</vt:lpstr>
      <vt:lpstr>Carol’s Story</vt:lpstr>
      <vt:lpstr>Laura’s Story</vt:lpstr>
      <vt:lpstr>Lenny’s Story</vt:lpstr>
      <vt:lpstr>Daniel’s Story</vt:lpstr>
      <vt:lpstr>Comparing the Cases</vt:lpstr>
      <vt:lpstr>Addiction is a Chronic Disease</vt:lpstr>
      <vt:lpstr>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Five Senses In the Brain</dc:title>
  <dc:creator>KatieJeff</dc:creator>
  <cp:lastModifiedBy>Eagle</cp:lastModifiedBy>
  <cp:revision>64</cp:revision>
  <dcterms:created xsi:type="dcterms:W3CDTF">2012-02-08T17:14:24Z</dcterms:created>
  <dcterms:modified xsi:type="dcterms:W3CDTF">2018-12-11T17:58:42Z</dcterms:modified>
</cp:coreProperties>
</file>